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2d42a13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02d42a133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2d4589b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02d4589ba5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2d4589ba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02d4589ba5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2d4589ba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02d4589ba5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2d4589ba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02d4589ba5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2d4589ba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02d4589ba5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2d4589ba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02d4589ba5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A4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5594403" y="291924"/>
            <a:ext cx="666750" cy="666750"/>
          </a:xfrm>
          <a:custGeom>
            <a:rect b="b" l="l" r="r" t="t"/>
            <a:pathLst>
              <a:path extrusionOk="0" h="666750" w="666750">
                <a:moveTo>
                  <a:pt x="0" y="0"/>
                </a:moveTo>
                <a:lnTo>
                  <a:pt x="666750" y="0"/>
                </a:lnTo>
                <a:lnTo>
                  <a:pt x="6667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 txBox="1"/>
          <p:nvPr/>
        </p:nvSpPr>
        <p:spPr>
          <a:xfrm>
            <a:off x="16252056" y="293525"/>
            <a:ext cx="1639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8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KLAYMATRIX </a:t>
            </a:r>
            <a:r>
              <a:rPr b="0" i="0" lang="en-US" sz="1828" u="none" cap="none" strike="noStrike">
                <a:solidFill>
                  <a:srgbClr val="00FF84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b="0" i="0" lang="en-US" sz="182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33850" y="1493325"/>
            <a:ext cx="787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>
                <a:solidFill>
                  <a:srgbClr val="00FF84"/>
                </a:solidFill>
              </a:rPr>
              <a:t>How to Get a Power BI Services Account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918400" y="2849325"/>
            <a:ext cx="124512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Free Power BI Account (with Power BI Desktop)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Power BI Pro Account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Power BI Premium Per User (PPU)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Power BI Premium Capacity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Free Trial of Power BI Pro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Power BI via Office 365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Education and Non-Profit Offers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7675" y="3113750"/>
            <a:ext cx="3060650" cy="30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A4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666478" y="569949"/>
            <a:ext cx="666750" cy="666750"/>
          </a:xfrm>
          <a:custGeom>
            <a:rect b="b" l="l" r="r" t="t"/>
            <a:pathLst>
              <a:path extrusionOk="0" h="666750" w="666750">
                <a:moveTo>
                  <a:pt x="0" y="0"/>
                </a:moveTo>
                <a:lnTo>
                  <a:pt x="666750" y="0"/>
                </a:lnTo>
                <a:lnTo>
                  <a:pt x="6667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4"/>
          <p:cNvSpPr txBox="1"/>
          <p:nvPr/>
        </p:nvSpPr>
        <p:spPr>
          <a:xfrm>
            <a:off x="1324131" y="571550"/>
            <a:ext cx="1639881" cy="6410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8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KLAYMATRIX </a:t>
            </a:r>
            <a:r>
              <a:rPr b="0" i="0" lang="en-US" sz="1828" u="none" cap="none" strike="noStrike">
                <a:solidFill>
                  <a:srgbClr val="00FF84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b="0" i="0" lang="en-US" sz="182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LABS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4640775" y="571550"/>
            <a:ext cx="89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>
                <a:solidFill>
                  <a:srgbClr val="00FF84"/>
                </a:solidFill>
              </a:rPr>
              <a:t>Power BI Free Account (with Power BI Desktop)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66475" y="5135550"/>
            <a:ext cx="17170500" cy="3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How to get it:</a:t>
            </a:r>
            <a:endParaRPr b="1" sz="28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00FF00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Download Power BI Desktop from the official website </a:t>
            </a:r>
            <a:endParaRPr sz="2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Link - </a:t>
            </a:r>
            <a:r>
              <a:rPr lang="en-US" sz="2800">
                <a:solidFill>
                  <a:srgbClr val="00FF84"/>
                </a:solidFill>
              </a:rPr>
              <a:t>https://www.microsoft.com/en-in/power-platform/products/power-bi/desktop</a:t>
            </a:r>
            <a:endParaRPr sz="2800">
              <a:solidFill>
                <a:srgbClr val="00FF84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Install and sign in with a Microsoft account (you can use a personal or business email).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Limitations: You cannot share reports online; primarily used for creating and viewing reports on your local machine.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3150" y="1710750"/>
            <a:ext cx="8183825" cy="41708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59550" y="2992750"/>
            <a:ext cx="84270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What it is:</a:t>
            </a:r>
            <a:r>
              <a:rPr b="1" lang="en-US" sz="2800">
                <a:solidFill>
                  <a:schemeClr val="lt1"/>
                </a:solidFill>
              </a:rPr>
              <a:t> </a:t>
            </a:r>
            <a:r>
              <a:rPr lang="en-US" sz="2800">
                <a:solidFill>
                  <a:schemeClr val="lt1"/>
                </a:solidFill>
              </a:rPr>
              <a:t>A free version of Power BI that works with the Power BI Desktop app but has limited sharing capabilities.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A48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666478" y="569949"/>
            <a:ext cx="666750" cy="666750"/>
          </a:xfrm>
          <a:custGeom>
            <a:rect b="b" l="l" r="r" t="t"/>
            <a:pathLst>
              <a:path extrusionOk="0" h="666750" w="666750">
                <a:moveTo>
                  <a:pt x="0" y="0"/>
                </a:moveTo>
                <a:lnTo>
                  <a:pt x="666750" y="0"/>
                </a:lnTo>
                <a:lnTo>
                  <a:pt x="6667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5"/>
          <p:cNvSpPr txBox="1"/>
          <p:nvPr/>
        </p:nvSpPr>
        <p:spPr>
          <a:xfrm>
            <a:off x="1324131" y="571550"/>
            <a:ext cx="1639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8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KLAYMATRIX </a:t>
            </a:r>
            <a:r>
              <a:rPr b="0" i="0" lang="en-US" sz="1828" u="none" cap="none" strike="noStrike">
                <a:solidFill>
                  <a:srgbClr val="00FF84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b="0" i="0" lang="en-US" sz="182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LABS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572000" y="598850"/>
            <a:ext cx="89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>
                <a:solidFill>
                  <a:srgbClr val="00FF84"/>
                </a:solidFill>
              </a:rPr>
              <a:t>Power BI Pro License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333225" y="4731350"/>
            <a:ext cx="144948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How to get it:</a:t>
            </a:r>
            <a:endParaRPr b="1" sz="28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FF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Go to the Power BI pricing page.</a:t>
            </a:r>
            <a:endParaRPr sz="2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Link - </a:t>
            </a:r>
            <a:r>
              <a:rPr lang="en-US" sz="2800">
                <a:solidFill>
                  <a:srgbClr val="00FF84"/>
                </a:solidFill>
              </a:rPr>
              <a:t>https://www.microsoft.com/en-in/power-platform/products/power-bi/pricing</a:t>
            </a:r>
            <a:endParaRPr sz="2800">
              <a:solidFill>
                <a:srgbClr val="00FF84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Choose the Power BI Pro License.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Complete the purchase using a business or personal Microsoft account.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Log in to Power BI Service via your web browser.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324125" y="2625600"/>
            <a:ext cx="82524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What it is:</a:t>
            </a:r>
            <a:r>
              <a:rPr b="1" lang="en-US" sz="2800">
                <a:solidFill>
                  <a:schemeClr val="lt1"/>
                </a:solidFill>
              </a:rPr>
              <a:t> </a:t>
            </a:r>
            <a:r>
              <a:rPr lang="en-US" sz="2800">
                <a:solidFill>
                  <a:schemeClr val="lt1"/>
                </a:solidFill>
              </a:rPr>
              <a:t>A paid version that unlocks full Power BI Services features, including report sharing, collaboration and workspaces.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0475" y="1613579"/>
            <a:ext cx="8252400" cy="421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A48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666478" y="569949"/>
            <a:ext cx="666750" cy="666750"/>
          </a:xfrm>
          <a:custGeom>
            <a:rect b="b" l="l" r="r" t="t"/>
            <a:pathLst>
              <a:path extrusionOk="0" h="666750" w="666750">
                <a:moveTo>
                  <a:pt x="0" y="0"/>
                </a:moveTo>
                <a:lnTo>
                  <a:pt x="666750" y="0"/>
                </a:lnTo>
                <a:lnTo>
                  <a:pt x="6667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6"/>
          <p:cNvSpPr txBox="1"/>
          <p:nvPr/>
        </p:nvSpPr>
        <p:spPr>
          <a:xfrm>
            <a:off x="1324131" y="571550"/>
            <a:ext cx="1639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8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KLAYMATRIX </a:t>
            </a:r>
            <a:r>
              <a:rPr b="0" i="0" lang="en-US" sz="1828" u="none" cap="none" strike="noStrike">
                <a:solidFill>
                  <a:srgbClr val="00FF84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b="0" i="0" lang="en-US" sz="182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LABS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4650600" y="702025"/>
            <a:ext cx="89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>
                <a:solidFill>
                  <a:srgbClr val="00FF84"/>
                </a:solidFill>
              </a:rPr>
              <a:t>Power BI Premium Per User (PPU) License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333225" y="5022350"/>
            <a:ext cx="144948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How to get it:</a:t>
            </a:r>
            <a:endParaRPr b="1" sz="28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FF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Go to the Power BI Premium Per User page.</a:t>
            </a:r>
            <a:endParaRPr sz="2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Link - </a:t>
            </a:r>
            <a:r>
              <a:rPr lang="en-US" sz="2800">
                <a:solidFill>
                  <a:srgbClr val="00FF84"/>
                </a:solidFill>
              </a:rPr>
              <a:t>https://www.microsoft.com/en-in/power-platform/products/power-bi/pricing</a:t>
            </a:r>
            <a:endParaRPr sz="2800">
              <a:solidFill>
                <a:srgbClr val="00FF84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Sign up for a Premium Per User license.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Complete the subscription process.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Access Premium features within Power BI Service.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492925" y="2625600"/>
            <a:ext cx="64032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What it is:</a:t>
            </a:r>
            <a:r>
              <a:rPr b="1" lang="en-US" sz="2800">
                <a:solidFill>
                  <a:schemeClr val="lt1"/>
                </a:solidFill>
              </a:rPr>
              <a:t> </a:t>
            </a:r>
            <a:r>
              <a:rPr lang="en-US" sz="2800">
                <a:solidFill>
                  <a:schemeClr val="lt1"/>
                </a:solidFill>
              </a:rPr>
              <a:t>Offers advanced features (larger data models, paginated reports, AI) at a user-specific cost.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3850" y="1613579"/>
            <a:ext cx="8252400" cy="421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A4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666478" y="569949"/>
            <a:ext cx="666750" cy="666750"/>
          </a:xfrm>
          <a:custGeom>
            <a:rect b="b" l="l" r="r" t="t"/>
            <a:pathLst>
              <a:path extrusionOk="0" h="666750" w="666750">
                <a:moveTo>
                  <a:pt x="0" y="0"/>
                </a:moveTo>
                <a:lnTo>
                  <a:pt x="666750" y="0"/>
                </a:lnTo>
                <a:lnTo>
                  <a:pt x="6667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7"/>
          <p:cNvSpPr txBox="1"/>
          <p:nvPr/>
        </p:nvSpPr>
        <p:spPr>
          <a:xfrm>
            <a:off x="1324131" y="571550"/>
            <a:ext cx="1639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8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KLAYMATRIX </a:t>
            </a:r>
            <a:r>
              <a:rPr b="0" i="0" lang="en-US" sz="1828" u="none" cap="none" strike="noStrike">
                <a:solidFill>
                  <a:srgbClr val="00FF84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b="0" i="0" lang="en-US" sz="182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LABS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4572000" y="580075"/>
            <a:ext cx="89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>
                <a:solidFill>
                  <a:srgbClr val="00FF84"/>
                </a:solidFill>
              </a:rPr>
              <a:t>Power BI Premium Capacity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725500" y="2916275"/>
            <a:ext cx="138054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What it is:</a:t>
            </a:r>
            <a:r>
              <a:rPr b="1" lang="en-US" sz="2800">
                <a:solidFill>
                  <a:schemeClr val="lt1"/>
                </a:solidFill>
              </a:rPr>
              <a:t> </a:t>
            </a:r>
            <a:r>
              <a:rPr lang="en-US" sz="2800">
                <a:solidFill>
                  <a:schemeClr val="lt1"/>
                </a:solidFill>
              </a:rPr>
              <a:t>Meant for large organizations, it allows sharing across multiple users without needing individual licenses.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818000" y="4541650"/>
            <a:ext cx="144948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How to get it:</a:t>
            </a:r>
            <a:endParaRPr b="1" sz="28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FF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rgbClr val="00FF84"/>
                </a:solidFill>
              </a:rPr>
              <a:t>Contact Microsoft sales</a:t>
            </a:r>
            <a:r>
              <a:rPr lang="en-US" sz="2800">
                <a:solidFill>
                  <a:schemeClr val="lt1"/>
                </a:solidFill>
              </a:rPr>
              <a:t> or a certified Microsoft partner.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Choose a Premium Capacity plan based on your organization’s size.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Purchase and allocate capacity across your organization.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A48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666478" y="569949"/>
            <a:ext cx="666750" cy="666750"/>
          </a:xfrm>
          <a:custGeom>
            <a:rect b="b" l="l" r="r" t="t"/>
            <a:pathLst>
              <a:path extrusionOk="0" h="666750" w="666750">
                <a:moveTo>
                  <a:pt x="0" y="0"/>
                </a:moveTo>
                <a:lnTo>
                  <a:pt x="666750" y="0"/>
                </a:lnTo>
                <a:lnTo>
                  <a:pt x="6667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8"/>
          <p:cNvSpPr txBox="1"/>
          <p:nvPr/>
        </p:nvSpPr>
        <p:spPr>
          <a:xfrm>
            <a:off x="1324131" y="571550"/>
            <a:ext cx="1639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8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KLAYMATRIX </a:t>
            </a:r>
            <a:r>
              <a:rPr b="0" i="0" lang="en-US" sz="1828" u="none" cap="none" strike="noStrike">
                <a:solidFill>
                  <a:srgbClr val="00FF84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b="0" i="0" lang="en-US" sz="182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LABS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4650600" y="766200"/>
            <a:ext cx="89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>
                <a:solidFill>
                  <a:srgbClr val="00FF84"/>
                </a:solidFill>
              </a:rPr>
              <a:t>Free Power BI Pro Trial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704125" y="2549925"/>
            <a:ext cx="75177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What it is:</a:t>
            </a:r>
            <a:r>
              <a:rPr b="1" lang="en-US" sz="2800">
                <a:solidFill>
                  <a:schemeClr val="lt1"/>
                </a:solidFill>
              </a:rPr>
              <a:t> </a:t>
            </a:r>
            <a:r>
              <a:rPr lang="en-US" sz="2800">
                <a:solidFill>
                  <a:schemeClr val="lt1"/>
                </a:solidFill>
              </a:rPr>
              <a:t>A 60-day free trial for Power BI Pro with full functionality.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896600" y="4965700"/>
            <a:ext cx="144948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How to get it:</a:t>
            </a:r>
            <a:endParaRPr b="1" sz="28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FF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Visit the Power BI site.</a:t>
            </a:r>
            <a:endParaRPr sz="2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Link - </a:t>
            </a:r>
            <a:r>
              <a:rPr lang="en-US" sz="2800">
                <a:solidFill>
                  <a:srgbClr val="00FF84"/>
                </a:solidFill>
              </a:rPr>
              <a:t>https://www.microsoft.com/en-in/power-platform/products/power-bi/</a:t>
            </a:r>
            <a:endParaRPr sz="2800">
              <a:solidFill>
                <a:srgbClr val="00FF84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Click on Start Free Trial for Power BI Pro.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Follow the sign-up instructions using your business email.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Enjoy full features for 60 days, after which you can upgrade to a paid Pro account.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9500" y="1717500"/>
            <a:ext cx="7981248" cy="406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A48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>
            <a:off x="666478" y="569949"/>
            <a:ext cx="666750" cy="666750"/>
          </a:xfrm>
          <a:custGeom>
            <a:rect b="b" l="l" r="r" t="t"/>
            <a:pathLst>
              <a:path extrusionOk="0" h="666750" w="666750">
                <a:moveTo>
                  <a:pt x="0" y="0"/>
                </a:moveTo>
                <a:lnTo>
                  <a:pt x="666750" y="0"/>
                </a:lnTo>
                <a:lnTo>
                  <a:pt x="6667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9"/>
          <p:cNvSpPr txBox="1"/>
          <p:nvPr/>
        </p:nvSpPr>
        <p:spPr>
          <a:xfrm>
            <a:off x="1324131" y="571550"/>
            <a:ext cx="1639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8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KLAYMATRIX </a:t>
            </a:r>
            <a:r>
              <a:rPr b="0" i="0" lang="en-US" sz="1828" u="none" cap="none" strike="noStrike">
                <a:solidFill>
                  <a:srgbClr val="00FF84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b="0" i="0" lang="en-US" sz="182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LABS</a:t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4533850" y="1493325"/>
            <a:ext cx="89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>
                <a:solidFill>
                  <a:srgbClr val="00FF84"/>
                </a:solidFill>
              </a:rPr>
              <a:t>Power BI with Office 365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896600" y="2849325"/>
            <a:ext cx="144948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What it is:</a:t>
            </a:r>
            <a:r>
              <a:rPr b="1" lang="en-US" sz="2800">
                <a:solidFill>
                  <a:schemeClr val="lt1"/>
                </a:solidFill>
              </a:rPr>
              <a:t> </a:t>
            </a:r>
            <a:r>
              <a:rPr lang="en-US" sz="2800">
                <a:solidFill>
                  <a:schemeClr val="lt1"/>
                </a:solidFill>
              </a:rPr>
              <a:t>Power BI Pro is included with the Office 365 E5 subscription.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How to get it:</a:t>
            </a:r>
            <a:endParaRPr b="1" sz="28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FF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Subscribe to the </a:t>
            </a:r>
            <a:r>
              <a:rPr lang="en-US" sz="2800">
                <a:solidFill>
                  <a:srgbClr val="00FF84"/>
                </a:solidFill>
              </a:rPr>
              <a:t>Office 365 E5 plan</a:t>
            </a:r>
            <a:r>
              <a:rPr lang="en-US" sz="2800">
                <a:solidFill>
                  <a:schemeClr val="lt1"/>
                </a:solidFill>
              </a:rPr>
              <a:t> from Microsoft.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Sign in to Power BI using your Office 365 credentials.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Enjoy full access to Power BI Service through your Office 365 subscription.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0A48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/>
          <p:nvPr/>
        </p:nvSpPr>
        <p:spPr>
          <a:xfrm>
            <a:off x="666478" y="569949"/>
            <a:ext cx="666750" cy="666750"/>
          </a:xfrm>
          <a:custGeom>
            <a:rect b="b" l="l" r="r" t="t"/>
            <a:pathLst>
              <a:path extrusionOk="0" h="666750" w="666750">
                <a:moveTo>
                  <a:pt x="0" y="0"/>
                </a:moveTo>
                <a:lnTo>
                  <a:pt x="666750" y="0"/>
                </a:lnTo>
                <a:lnTo>
                  <a:pt x="6667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20"/>
          <p:cNvSpPr txBox="1"/>
          <p:nvPr/>
        </p:nvSpPr>
        <p:spPr>
          <a:xfrm>
            <a:off x="1324131" y="571550"/>
            <a:ext cx="1639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4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8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KLAYMATRIX </a:t>
            </a:r>
            <a:r>
              <a:rPr b="0" i="0" lang="en-US" sz="1828" u="none" cap="none" strike="noStrike">
                <a:solidFill>
                  <a:srgbClr val="00FF84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b="0" i="0" lang="en-US" sz="182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LABS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4572000" y="580075"/>
            <a:ext cx="89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>
                <a:solidFill>
                  <a:srgbClr val="00FF84"/>
                </a:solidFill>
              </a:rPr>
              <a:t>Power BI for Education and Non-Profits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896600" y="2849325"/>
            <a:ext cx="7389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What it is:</a:t>
            </a:r>
            <a:r>
              <a:rPr b="1" lang="en-US" sz="2800">
                <a:solidFill>
                  <a:schemeClr val="lt1"/>
                </a:solidFill>
              </a:rPr>
              <a:t> </a:t>
            </a:r>
            <a:r>
              <a:rPr lang="en-US" sz="2800">
                <a:solidFill>
                  <a:schemeClr val="lt1"/>
                </a:solidFill>
              </a:rPr>
              <a:t>Special offers for educational institutions and non-profit organizations.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1818000" y="4712650"/>
            <a:ext cx="144948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FF00"/>
                </a:solidFill>
              </a:rPr>
              <a:t>How to get it:</a:t>
            </a:r>
            <a:endParaRPr b="1" sz="28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FF0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Visit the Non-Profit page.</a:t>
            </a:r>
            <a:endParaRPr sz="2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Link for Non-Profit page - </a:t>
            </a:r>
            <a:r>
              <a:rPr lang="en-US" sz="2800">
                <a:solidFill>
                  <a:srgbClr val="00FF84"/>
                </a:solidFill>
              </a:rPr>
              <a:t>https://nonprofit.microsoft.com/en-us/getting-started</a:t>
            </a:r>
            <a:endParaRPr sz="2800">
              <a:solidFill>
                <a:srgbClr val="00FF84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Apply for discounted or free licenses, depending on eligibility.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Provide required verification (e.g., proof of educational institution or non-profit status).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Once approved, access Power BI Services with your organization’s account.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6200" y="1571450"/>
            <a:ext cx="8318501" cy="42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